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1" r:id="rId6"/>
    <p:sldId id="257" r:id="rId7"/>
    <p:sldId id="259" r:id="rId8"/>
    <p:sldId id="297" r:id="rId9"/>
    <p:sldId id="265" r:id="rId10"/>
    <p:sldId id="280" r:id="rId11"/>
    <p:sldId id="298" r:id="rId12"/>
    <p:sldId id="260" r:id="rId13"/>
    <p:sldId id="290" r:id="rId14"/>
    <p:sldId id="266" r:id="rId15"/>
    <p:sldId id="288" r:id="rId16"/>
    <p:sldId id="299" r:id="rId17"/>
    <p:sldId id="300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91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2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56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43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26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8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4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9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CINEAPP – PROJECT DEMO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TAU NHAT QUANG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2658211"/>
            <a:ext cx="3372651" cy="988332"/>
          </a:xfrm>
        </p:spPr>
        <p:txBody>
          <a:bodyPr/>
          <a:lstStyle/>
          <a:p>
            <a:r>
              <a:rPr lang="en-US" dirty="0"/>
              <a:t>Deployment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CE52CC-0A96-4440-B3BE-2BAD9953A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462" y="706582"/>
            <a:ext cx="8647437" cy="5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5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  <a:p>
            <a:r>
              <a:rPr lang="en-US" dirty="0"/>
              <a:t>Component Testing</a:t>
            </a:r>
          </a:p>
          <a:p>
            <a:r>
              <a:rPr lang="en-US" dirty="0"/>
              <a:t>System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TESTing</a:t>
            </a:r>
            <a:r>
              <a:rPr lang="en-US" dirty="0"/>
              <a:t> </a:t>
            </a:r>
          </a:p>
        </p:txBody>
      </p:sp>
      <p:grpSp>
        <p:nvGrpSpPr>
          <p:cNvPr id="8" name="Group 89" descr="checklist with pencil icon"/>
          <p:cNvGrpSpPr>
            <a:grpSpLocks noChangeAspect="1"/>
          </p:cNvGrpSpPr>
          <p:nvPr/>
        </p:nvGrpSpPr>
        <p:grpSpPr bwMode="auto">
          <a:xfrm>
            <a:off x="891100" y="246293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9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" name="Group 89" descr="checklist with pencil icon"/>
          <p:cNvGrpSpPr>
            <a:grpSpLocks noChangeAspect="1"/>
          </p:cNvGrpSpPr>
          <p:nvPr/>
        </p:nvGrpSpPr>
        <p:grpSpPr bwMode="auto">
          <a:xfrm>
            <a:off x="8737775" y="3443111"/>
            <a:ext cx="3138136" cy="3138136"/>
            <a:chOff x="6539" y="440"/>
            <a:chExt cx="426" cy="426"/>
          </a:xfrm>
          <a:solidFill>
            <a:schemeClr val="bg1">
              <a:alpha val="50000"/>
            </a:schemeClr>
          </a:solidFill>
        </p:grpSpPr>
        <p:sp>
          <p:nvSpPr>
            <p:cNvPr id="19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12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grpSp>
        <p:nvGrpSpPr>
          <p:cNvPr id="95" name="Group 94" descr="legend"/>
          <p:cNvGrpSpPr/>
          <p:nvPr/>
        </p:nvGrpSpPr>
        <p:grpSpPr>
          <a:xfrm>
            <a:off x="8676836" y="6410476"/>
            <a:ext cx="2896600" cy="145257"/>
            <a:chOff x="8676836" y="6410476"/>
            <a:chExt cx="2896600" cy="145257"/>
          </a:xfrm>
        </p:grpSpPr>
        <p:sp>
          <p:nvSpPr>
            <p:cNvPr id="79" name="Rectangle 78" descr="Legend">
              <a:extLst>
                <a:ext uri="{FF2B5EF4-FFF2-40B4-BE49-F238E27FC236}">
                  <a16:creationId xmlns:a16="http://schemas.microsoft.com/office/drawing/2014/main" id="{BD4515C7-C848-4D4D-9855-9E92725246A7}"/>
                </a:ext>
              </a:extLst>
            </p:cNvPr>
            <p:cNvSpPr/>
            <p:nvPr/>
          </p:nvSpPr>
          <p:spPr>
            <a:xfrm>
              <a:off x="8676836" y="641047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E894F7-B14B-4BB1-B47E-F718A9983125}"/>
                </a:ext>
              </a:extLst>
            </p:cNvPr>
            <p:cNvSpPr txBox="1"/>
            <p:nvPr/>
          </p:nvSpPr>
          <p:spPr>
            <a:xfrm>
              <a:off x="8900349" y="6410476"/>
              <a:ext cx="494392" cy="145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" dirty="0"/>
                <a:t>National</a:t>
              </a:r>
            </a:p>
          </p:txBody>
        </p:sp>
        <p:sp>
          <p:nvSpPr>
            <p:cNvPr id="81" name="Rectangle 80" descr="Legend">
              <a:extLst>
                <a:ext uri="{FF2B5EF4-FFF2-40B4-BE49-F238E27FC236}">
                  <a16:creationId xmlns:a16="http://schemas.microsoft.com/office/drawing/2014/main" id="{E9B1D73B-5689-40BC-B5B3-AA0507C7DF2B}"/>
                </a:ext>
              </a:extLst>
            </p:cNvPr>
            <p:cNvSpPr/>
            <p:nvPr/>
          </p:nvSpPr>
          <p:spPr>
            <a:xfrm>
              <a:off x="9663405" y="6410478"/>
              <a:ext cx="137160" cy="13716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7B43B38-AD88-4427-903C-5B8C71DD808C}"/>
                </a:ext>
              </a:extLst>
            </p:cNvPr>
            <p:cNvSpPr txBox="1"/>
            <p:nvPr/>
          </p:nvSpPr>
          <p:spPr>
            <a:xfrm>
              <a:off x="9886919" y="6410476"/>
              <a:ext cx="494392" cy="145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" dirty="0"/>
                <a:t>Domestic</a:t>
              </a:r>
            </a:p>
          </p:txBody>
        </p:sp>
        <p:sp>
          <p:nvSpPr>
            <p:cNvPr id="83" name="Rectangle 82" descr="Legend">
              <a:extLst>
                <a:ext uri="{FF2B5EF4-FFF2-40B4-BE49-F238E27FC236}">
                  <a16:creationId xmlns:a16="http://schemas.microsoft.com/office/drawing/2014/main" id="{DE9D1D0F-557F-4DD7-A823-DD6379524110}"/>
                </a:ext>
              </a:extLst>
            </p:cNvPr>
            <p:cNvSpPr/>
            <p:nvPr/>
          </p:nvSpPr>
          <p:spPr>
            <a:xfrm>
              <a:off x="10648911" y="641047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8C0EA3F-6180-4239-B1D6-7C42680ED937}"/>
                </a:ext>
              </a:extLst>
            </p:cNvPr>
            <p:cNvSpPr txBox="1"/>
            <p:nvPr/>
          </p:nvSpPr>
          <p:spPr>
            <a:xfrm>
              <a:off x="10872424" y="6410476"/>
              <a:ext cx="701012" cy="145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" dirty="0"/>
                <a:t>International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AAB61EC-8774-468D-BA7C-AFC36503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429" y="1717990"/>
            <a:ext cx="7505677" cy="45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4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testing</a:t>
            </a:r>
          </a:p>
        </p:txBody>
      </p:sp>
      <p:grpSp>
        <p:nvGrpSpPr>
          <p:cNvPr id="95" name="Group 94" descr="legend"/>
          <p:cNvGrpSpPr/>
          <p:nvPr/>
        </p:nvGrpSpPr>
        <p:grpSpPr>
          <a:xfrm>
            <a:off x="8676836" y="6410476"/>
            <a:ext cx="2896600" cy="145257"/>
            <a:chOff x="8676836" y="6410476"/>
            <a:chExt cx="2896600" cy="145257"/>
          </a:xfrm>
        </p:grpSpPr>
        <p:sp>
          <p:nvSpPr>
            <p:cNvPr id="79" name="Rectangle 78" descr="Legend">
              <a:extLst>
                <a:ext uri="{FF2B5EF4-FFF2-40B4-BE49-F238E27FC236}">
                  <a16:creationId xmlns:a16="http://schemas.microsoft.com/office/drawing/2014/main" id="{BD4515C7-C848-4D4D-9855-9E92725246A7}"/>
                </a:ext>
              </a:extLst>
            </p:cNvPr>
            <p:cNvSpPr/>
            <p:nvPr/>
          </p:nvSpPr>
          <p:spPr>
            <a:xfrm>
              <a:off x="8676836" y="641047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E894F7-B14B-4BB1-B47E-F718A9983125}"/>
                </a:ext>
              </a:extLst>
            </p:cNvPr>
            <p:cNvSpPr txBox="1"/>
            <p:nvPr/>
          </p:nvSpPr>
          <p:spPr>
            <a:xfrm>
              <a:off x="8900349" y="6410476"/>
              <a:ext cx="494392" cy="145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" dirty="0"/>
                <a:t>National</a:t>
              </a:r>
            </a:p>
          </p:txBody>
        </p:sp>
        <p:sp>
          <p:nvSpPr>
            <p:cNvPr id="81" name="Rectangle 80" descr="Legend">
              <a:extLst>
                <a:ext uri="{FF2B5EF4-FFF2-40B4-BE49-F238E27FC236}">
                  <a16:creationId xmlns:a16="http://schemas.microsoft.com/office/drawing/2014/main" id="{E9B1D73B-5689-40BC-B5B3-AA0507C7DF2B}"/>
                </a:ext>
              </a:extLst>
            </p:cNvPr>
            <p:cNvSpPr/>
            <p:nvPr/>
          </p:nvSpPr>
          <p:spPr>
            <a:xfrm>
              <a:off x="9663405" y="6410478"/>
              <a:ext cx="137160" cy="13716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7B43B38-AD88-4427-903C-5B8C71DD808C}"/>
                </a:ext>
              </a:extLst>
            </p:cNvPr>
            <p:cNvSpPr txBox="1"/>
            <p:nvPr/>
          </p:nvSpPr>
          <p:spPr>
            <a:xfrm>
              <a:off x="9886919" y="6410476"/>
              <a:ext cx="494392" cy="145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" dirty="0"/>
                <a:t>Domestic</a:t>
              </a:r>
            </a:p>
          </p:txBody>
        </p:sp>
        <p:sp>
          <p:nvSpPr>
            <p:cNvPr id="83" name="Rectangle 82" descr="Legend">
              <a:extLst>
                <a:ext uri="{FF2B5EF4-FFF2-40B4-BE49-F238E27FC236}">
                  <a16:creationId xmlns:a16="http://schemas.microsoft.com/office/drawing/2014/main" id="{DE9D1D0F-557F-4DD7-A823-DD6379524110}"/>
                </a:ext>
              </a:extLst>
            </p:cNvPr>
            <p:cNvSpPr/>
            <p:nvPr/>
          </p:nvSpPr>
          <p:spPr>
            <a:xfrm>
              <a:off x="10648911" y="641047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8C0EA3F-6180-4239-B1D6-7C42680ED937}"/>
                </a:ext>
              </a:extLst>
            </p:cNvPr>
            <p:cNvSpPr txBox="1"/>
            <p:nvPr/>
          </p:nvSpPr>
          <p:spPr>
            <a:xfrm>
              <a:off x="10872424" y="6410476"/>
              <a:ext cx="701012" cy="145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" dirty="0"/>
                <a:t>International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5FB724D-344B-4FEC-A9DB-5389E8D8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095" y="1638962"/>
            <a:ext cx="6299441" cy="46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</a:t>
            </a:r>
          </a:p>
        </p:txBody>
      </p:sp>
      <p:grpSp>
        <p:nvGrpSpPr>
          <p:cNvPr id="95" name="Group 94" descr="legend"/>
          <p:cNvGrpSpPr/>
          <p:nvPr/>
        </p:nvGrpSpPr>
        <p:grpSpPr>
          <a:xfrm>
            <a:off x="8676836" y="6410476"/>
            <a:ext cx="2896600" cy="145257"/>
            <a:chOff x="8676836" y="6410476"/>
            <a:chExt cx="2896600" cy="145257"/>
          </a:xfrm>
        </p:grpSpPr>
        <p:sp>
          <p:nvSpPr>
            <p:cNvPr id="79" name="Rectangle 78" descr="Legend">
              <a:extLst>
                <a:ext uri="{FF2B5EF4-FFF2-40B4-BE49-F238E27FC236}">
                  <a16:creationId xmlns:a16="http://schemas.microsoft.com/office/drawing/2014/main" id="{BD4515C7-C848-4D4D-9855-9E92725246A7}"/>
                </a:ext>
              </a:extLst>
            </p:cNvPr>
            <p:cNvSpPr/>
            <p:nvPr/>
          </p:nvSpPr>
          <p:spPr>
            <a:xfrm>
              <a:off x="8676836" y="641047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E894F7-B14B-4BB1-B47E-F718A9983125}"/>
                </a:ext>
              </a:extLst>
            </p:cNvPr>
            <p:cNvSpPr txBox="1"/>
            <p:nvPr/>
          </p:nvSpPr>
          <p:spPr>
            <a:xfrm>
              <a:off x="8900349" y="6410476"/>
              <a:ext cx="494392" cy="145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" dirty="0"/>
                <a:t>National</a:t>
              </a:r>
            </a:p>
          </p:txBody>
        </p:sp>
        <p:sp>
          <p:nvSpPr>
            <p:cNvPr id="81" name="Rectangle 80" descr="Legend">
              <a:extLst>
                <a:ext uri="{FF2B5EF4-FFF2-40B4-BE49-F238E27FC236}">
                  <a16:creationId xmlns:a16="http://schemas.microsoft.com/office/drawing/2014/main" id="{E9B1D73B-5689-40BC-B5B3-AA0507C7DF2B}"/>
                </a:ext>
              </a:extLst>
            </p:cNvPr>
            <p:cNvSpPr/>
            <p:nvPr/>
          </p:nvSpPr>
          <p:spPr>
            <a:xfrm>
              <a:off x="9663405" y="6410478"/>
              <a:ext cx="137160" cy="13716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7B43B38-AD88-4427-903C-5B8C71DD808C}"/>
                </a:ext>
              </a:extLst>
            </p:cNvPr>
            <p:cNvSpPr txBox="1"/>
            <p:nvPr/>
          </p:nvSpPr>
          <p:spPr>
            <a:xfrm>
              <a:off x="9886919" y="6410476"/>
              <a:ext cx="494392" cy="145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" dirty="0"/>
                <a:t>Domestic</a:t>
              </a:r>
            </a:p>
          </p:txBody>
        </p:sp>
        <p:sp>
          <p:nvSpPr>
            <p:cNvPr id="83" name="Rectangle 82" descr="Legend">
              <a:extLst>
                <a:ext uri="{FF2B5EF4-FFF2-40B4-BE49-F238E27FC236}">
                  <a16:creationId xmlns:a16="http://schemas.microsoft.com/office/drawing/2014/main" id="{DE9D1D0F-557F-4DD7-A823-DD6379524110}"/>
                </a:ext>
              </a:extLst>
            </p:cNvPr>
            <p:cNvSpPr/>
            <p:nvPr/>
          </p:nvSpPr>
          <p:spPr>
            <a:xfrm>
              <a:off x="10648911" y="641047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8C0EA3F-6180-4239-B1D6-7C42680ED937}"/>
                </a:ext>
              </a:extLst>
            </p:cNvPr>
            <p:cNvSpPr txBox="1"/>
            <p:nvPr/>
          </p:nvSpPr>
          <p:spPr>
            <a:xfrm>
              <a:off x="10872424" y="6410476"/>
              <a:ext cx="701012" cy="145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800" dirty="0"/>
                <a:t>International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3C47385-F5B2-4B29-9D5A-5A8E6723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72" y="1283924"/>
            <a:ext cx="3908564" cy="48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7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Requirement Overview</a:t>
            </a:r>
          </a:p>
          <a:p>
            <a:pPr marL="744538" indent="-304800"/>
            <a:r>
              <a:rPr lang="en-US" sz="1200" dirty="0"/>
              <a:t>Functional and Non-Functional Requirements</a:t>
            </a:r>
          </a:p>
          <a:p>
            <a:r>
              <a:rPr lang="en-US" sz="1600" b="1">
                <a:solidFill>
                  <a:schemeClr val="accent1"/>
                </a:solidFill>
              </a:rPr>
              <a:t>System </a:t>
            </a:r>
            <a:r>
              <a:rPr lang="en-US" sz="1600" b="1" dirty="0">
                <a:solidFill>
                  <a:schemeClr val="accent1"/>
                </a:solidFill>
              </a:rPr>
              <a:t>Modeling</a:t>
            </a:r>
          </a:p>
          <a:p>
            <a:pPr marL="744538" indent="-304800"/>
            <a:r>
              <a:rPr lang="en-US" sz="1200" dirty="0"/>
              <a:t>Use Case Diagram</a:t>
            </a:r>
          </a:p>
          <a:p>
            <a:pPr marL="744538" indent="-304800"/>
            <a:r>
              <a:rPr lang="en-US" sz="1200" dirty="0"/>
              <a:t>Class Diagram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Architectural Design</a:t>
            </a:r>
          </a:p>
          <a:p>
            <a:pPr marL="744538" indent="-304800">
              <a:tabLst>
                <a:tab pos="627063" algn="l"/>
              </a:tabLst>
            </a:pPr>
            <a:r>
              <a:rPr lang="en-US" sz="1200" dirty="0"/>
              <a:t>Architectural Pattern</a:t>
            </a:r>
          </a:p>
          <a:p>
            <a:pPr marL="744538" indent="-304800"/>
            <a:r>
              <a:rPr lang="en-US" sz="1200" dirty="0"/>
              <a:t>Deployment View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Testing</a:t>
            </a:r>
          </a:p>
          <a:p>
            <a:pPr marL="744538" indent="-304800"/>
            <a:r>
              <a:rPr lang="en-US" sz="1400" dirty="0"/>
              <a:t>Unit Testing</a:t>
            </a:r>
          </a:p>
          <a:p>
            <a:pPr marL="744538" indent="-304800"/>
            <a:r>
              <a:rPr lang="en-US" sz="1400" dirty="0"/>
              <a:t>Component Testing</a:t>
            </a:r>
          </a:p>
          <a:p>
            <a:pPr marL="744538" indent="-304800"/>
            <a:r>
              <a:rPr lang="en-US" sz="1400" dirty="0"/>
              <a:t>System Testing</a:t>
            </a:r>
          </a:p>
        </p:txBody>
      </p:sp>
      <p:grpSp>
        <p:nvGrpSpPr>
          <p:cNvPr id="6" name="Group 89" descr="checkmark icon with pencil"/>
          <p:cNvGrpSpPr>
            <a:grpSpLocks noChangeAspect="1"/>
          </p:cNvGrpSpPr>
          <p:nvPr/>
        </p:nvGrpSpPr>
        <p:grpSpPr bwMode="auto">
          <a:xfrm>
            <a:off x="5519544" y="4811025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40" descr="binoculars "/>
          <p:cNvGrpSpPr>
            <a:grpSpLocks noChangeAspect="1"/>
          </p:cNvGrpSpPr>
          <p:nvPr/>
        </p:nvGrpSpPr>
        <p:grpSpPr bwMode="auto">
          <a:xfrm>
            <a:off x="5548664" y="703566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Freeform 5" descr="arrows icon"/>
          <p:cNvSpPr>
            <a:spLocks noChangeAspect="1" noEditPoints="1"/>
          </p:cNvSpPr>
          <p:nvPr/>
        </p:nvSpPr>
        <p:spPr bwMode="auto">
          <a:xfrm>
            <a:off x="5532462" y="2193913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" name="Group 60" descr="up trending graph icon"/>
          <p:cNvGrpSpPr>
            <a:grpSpLocks noChangeAspect="1"/>
          </p:cNvGrpSpPr>
          <p:nvPr/>
        </p:nvGrpSpPr>
        <p:grpSpPr bwMode="auto">
          <a:xfrm>
            <a:off x="5516603" y="3424065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and Non-functional requirements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Overview</a:t>
            </a:r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looking at tablet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2839390"/>
          </a:xfrm>
        </p:spPr>
        <p:txBody>
          <a:bodyPr/>
          <a:lstStyle/>
          <a:p>
            <a:r>
              <a:rPr lang="en-US" dirty="0"/>
              <a:t>User should be able to view the list of movies</a:t>
            </a:r>
          </a:p>
          <a:p>
            <a:r>
              <a:rPr lang="en-US" dirty="0"/>
              <a:t>User should be able to select or delete the seat.</a:t>
            </a:r>
          </a:p>
          <a:p>
            <a:r>
              <a:rPr lang="en-US" dirty="0"/>
              <a:t>User should be able to access to a movie.</a:t>
            </a:r>
          </a:p>
          <a:p>
            <a:r>
              <a:rPr lang="en-US" dirty="0"/>
              <a:t>User should be able to choose film shot period.</a:t>
            </a:r>
          </a:p>
          <a:p>
            <a:r>
              <a:rPr lang="en-US" dirty="0"/>
              <a:t>User should be able to handle the room information.</a:t>
            </a:r>
          </a:p>
          <a:p>
            <a:r>
              <a:rPr lang="en-US" dirty="0"/>
              <a:t>User should be able to view the sales statistics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looking at tablet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1949928"/>
          </a:xfrm>
        </p:spPr>
        <p:txBody>
          <a:bodyPr/>
          <a:lstStyle/>
          <a:p>
            <a:r>
              <a:rPr lang="en-US" dirty="0"/>
              <a:t>Statistics should be accurate.</a:t>
            </a:r>
          </a:p>
          <a:p>
            <a:r>
              <a:rPr lang="en-US" dirty="0"/>
              <a:t>Room information should be stored.</a:t>
            </a:r>
          </a:p>
          <a:p>
            <a:r>
              <a:rPr lang="en-US" dirty="0"/>
              <a:t>UI should be quick response.</a:t>
            </a:r>
          </a:p>
          <a:p>
            <a:r>
              <a:rPr lang="en-US" dirty="0"/>
              <a:t>The application should be opened 24/7 during operation.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25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  <a:p>
            <a:r>
              <a:rPr lang="en-US" dirty="0"/>
              <a:t>Class Diagram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6" descr="arrows icon"/>
          <p:cNvSpPr>
            <a:spLocks noChangeAspect="1" noEditPoints="1"/>
          </p:cNvSpPr>
          <p:nvPr/>
        </p:nvSpPr>
        <p:spPr bwMode="auto">
          <a:xfrm>
            <a:off x="8763738" y="3350032"/>
            <a:ext cx="3070403" cy="3324293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8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man and woman sitting at office tab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3EFDB-8EC0-4F3B-A98C-2483201C6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374" y="864524"/>
            <a:ext cx="5193258" cy="599347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3AC37F78-E607-4825-A277-2C6599A9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059" y="3258589"/>
            <a:ext cx="1653136" cy="1030778"/>
          </a:xfrm>
        </p:spPr>
        <p:txBody>
          <a:bodyPr>
            <a:normAutofit/>
          </a:bodyPr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2658211"/>
            <a:ext cx="3372651" cy="988332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B1809-3EBF-435E-9B81-3338C40B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891" y="535734"/>
            <a:ext cx="9024851" cy="62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1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View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design</a:t>
            </a:r>
          </a:p>
        </p:txBody>
      </p:sp>
      <p:grpSp>
        <p:nvGrpSpPr>
          <p:cNvPr id="6" name="Group 60" descr="up trending graph icon"/>
          <p:cNvGrpSpPr>
            <a:grpSpLocks noChangeAspect="1"/>
          </p:cNvGrpSpPr>
          <p:nvPr/>
        </p:nvGrpSpPr>
        <p:grpSpPr bwMode="auto">
          <a:xfrm>
            <a:off x="876869" y="2475798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7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" name="Group 60" descr="up trending graph icon"/>
          <p:cNvGrpSpPr>
            <a:grpSpLocks noChangeAspect="1"/>
          </p:cNvGrpSpPr>
          <p:nvPr/>
        </p:nvGrpSpPr>
        <p:grpSpPr bwMode="auto">
          <a:xfrm>
            <a:off x="8737775" y="3443111"/>
            <a:ext cx="3213563" cy="3138136"/>
            <a:chOff x="6726" y="600"/>
            <a:chExt cx="426" cy="416"/>
          </a:xfrm>
          <a:solidFill>
            <a:schemeClr val="bg1">
              <a:alpha val="50000"/>
            </a:schemeClr>
          </a:solidFill>
        </p:grpSpPr>
        <p:sp>
          <p:nvSpPr>
            <p:cNvPr id="21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59148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0</TotalTime>
  <Words>187</Words>
  <Application>Microsoft Office PowerPoint</Application>
  <PresentationFormat>Widescreen</PresentationFormat>
  <Paragraphs>69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 2</vt:lpstr>
      <vt:lpstr>DividendVTI</vt:lpstr>
      <vt:lpstr>CINEAPP – PROJECT DEMO</vt:lpstr>
      <vt:lpstr>Agenda</vt:lpstr>
      <vt:lpstr>REQUIREMENT Overview</vt:lpstr>
      <vt:lpstr>Functional REQUIREMENTS</vt:lpstr>
      <vt:lpstr>NON-Functional REQUIREMENTS</vt:lpstr>
      <vt:lpstr>SYSTEM MODELING</vt:lpstr>
      <vt:lpstr>Use case Diagram</vt:lpstr>
      <vt:lpstr>Class diagram</vt:lpstr>
      <vt:lpstr>Architectural design</vt:lpstr>
      <vt:lpstr>Deployment view</vt:lpstr>
      <vt:lpstr>TESTing </vt:lpstr>
      <vt:lpstr>Unit testing</vt:lpstr>
      <vt:lpstr>COMPONENT testing</vt:lpstr>
      <vt:lpstr>SYSTEM testing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2021-05-17T19:14:01Z</dcterms:created>
  <dcterms:modified xsi:type="dcterms:W3CDTF">2021-05-18T02:15:18Z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